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notesMasterIdLst>
    <p:notesMasterId r:id="rId14"/>
  </p:notesMasterIdLst>
  <p:sldIdLst>
    <p:sldId id="815" r:id="rId5"/>
    <p:sldId id="816" r:id="rId6"/>
    <p:sldId id="823" r:id="rId7"/>
    <p:sldId id="825" r:id="rId8"/>
    <p:sldId id="822" r:id="rId9"/>
    <p:sldId id="820" r:id="rId10"/>
    <p:sldId id="821" r:id="rId11"/>
    <p:sldId id="826" r:id="rId12"/>
    <p:sldId id="82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1694C8A-D095-4C7B-A265-FFB7E4F01871}">
          <p14:sldIdLst>
            <p14:sldId id="815"/>
          </p14:sldIdLst>
        </p14:section>
        <p14:section name="2021 Virtual Global Hackathon" id="{301E8A9D-D175-4475-B5AB-7E3E5502F9B4}">
          <p14:sldIdLst>
            <p14:sldId id="816"/>
            <p14:sldId id="823"/>
            <p14:sldId id="825"/>
            <p14:sldId id="822"/>
            <p14:sldId id="820"/>
            <p14:sldId id="821"/>
            <p14:sldId id="826"/>
            <p14:sldId id="827"/>
          </p14:sldIdLst>
        </p14:section>
        <p14:section name="Outro" id="{E74E53D6-07F6-4DEB-B427-D9B91CED1BE8}">
          <p14:sldIdLst/>
        </p14:section>
        <p14:section name="Appendix" id="{420383D9-84DF-4481-BEBC-64DE8CA229F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D48D0-3DD7-493B-A4AA-882A10D4BD46}" v="34" dt="2021-08-05T14:37:35.336"/>
    <p1510:client id="{4786E777-D949-432C-9AAA-6B131B42B9B3}" v="2109" dt="2021-08-06T06:45:39.497"/>
    <p1510:client id="{52AA4A7D-9BCA-472E-9276-D7820AF0FDF5}" v="1" dt="2021-08-05T13:54:15.946"/>
    <p1510:client id="{7D5A824A-BCB7-4BDC-9392-C2948224FB5C}" v="2" dt="2021-08-06T06:47:36.858"/>
    <p1510:client id="{8872A8A6-AE9F-47C9-8B08-9B3E87125544}" vWet="2" dt="2021-08-06T05:27:47.058"/>
    <p1510:client id="{8A327941-1F4B-47BC-9913-69898B776D7F}" v="25" dt="2021-08-06T06:27:17.233"/>
    <p1510:client id="{FBAE1F7B-4286-45AC-9BA2-0BB716D60AB6}" v="2" dt="2021-08-05T18:34:18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2" autoAdjust="0"/>
  </p:normalViewPr>
  <p:slideViewPr>
    <p:cSldViewPr snapToGrid="0">
      <p:cViewPr varScale="1">
        <p:scale>
          <a:sx n="72" d="100"/>
          <a:sy n="72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D4C4-F40F-4101-9B71-5C520A0188F5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95529-2C3D-4FC7-918F-13282A42B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95529-2C3D-4FC7-918F-13282A42B0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8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1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04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71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47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85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29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2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1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8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7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9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5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svg"/><Relationship Id="rId5" Type="http://schemas.openxmlformats.org/officeDocument/2006/relationships/image" Target="../media/image18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E2D39A7-976F-4A31-A3FA-4318B82DA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383" y="230678"/>
            <a:ext cx="8606979" cy="14445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 </a:t>
            </a:r>
            <a:r>
              <a:rPr lang="en-US" dirty="0" err="1"/>
              <a:t>MoRNINGSTARS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193D2-0FD4-4ACE-B3AC-953CF5D4E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24" r="1" b="3653"/>
          <a:stretch/>
        </p:blipFill>
        <p:spPr>
          <a:xfrm>
            <a:off x="2041236" y="2058179"/>
            <a:ext cx="8053676" cy="225902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77620E6-8552-4061-9420-4F8CE621D153}"/>
              </a:ext>
            </a:extLst>
          </p:cNvPr>
          <p:cNvSpPr txBox="1">
            <a:spLocks/>
          </p:cNvSpPr>
          <p:nvPr/>
        </p:nvSpPr>
        <p:spPr>
          <a:xfrm>
            <a:off x="7119790" y="4496994"/>
            <a:ext cx="2975121" cy="65350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Challenge – Graph &amp; FHIR</a:t>
            </a:r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C9332E-95D1-4376-8E7E-8383A5378839}"/>
              </a:ext>
            </a:extLst>
          </p:cNvPr>
          <p:cNvGrpSpPr/>
          <p:nvPr/>
        </p:nvGrpSpPr>
        <p:grpSpPr>
          <a:xfrm>
            <a:off x="1283998" y="2149082"/>
            <a:ext cx="3060606" cy="1900538"/>
            <a:chOff x="793696" y="1305592"/>
            <a:chExt cx="3249193" cy="2017644"/>
          </a:xfrm>
        </p:grpSpPr>
        <p:sp>
          <p:nvSpPr>
            <p:cNvPr id="14" name="Rounded Rectangle 54">
              <a:extLst>
                <a:ext uri="{FF2B5EF4-FFF2-40B4-BE49-F238E27FC236}">
                  <a16:creationId xmlns:a16="http://schemas.microsoft.com/office/drawing/2014/main" id="{57F7AA51-D52A-4819-83E5-A96EB596010F}"/>
                </a:ext>
              </a:extLst>
            </p:cNvPr>
            <p:cNvSpPr/>
            <p:nvPr/>
          </p:nvSpPr>
          <p:spPr>
            <a:xfrm>
              <a:off x="793696" y="1305592"/>
              <a:ext cx="3249193" cy="201032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Rajat Kumar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BANGALORE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</a:endParaRPr>
            </a:p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Software Engineer| Travelling| |Cooking </a:t>
              </a: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CE8645B8-9F90-4488-B37C-52160F4BF5CA}"/>
                </a:ext>
              </a:extLst>
            </p:cNvPr>
            <p:cNvSpPr txBox="1">
              <a:spLocks/>
            </p:cNvSpPr>
            <p:nvPr/>
          </p:nvSpPr>
          <p:spPr>
            <a:xfrm>
              <a:off x="1761350" y="3089385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>
                  <a:solidFill>
                    <a:schemeClr val="accent1"/>
                  </a:solidFill>
                </a:rPr>
                <a:t>SOFTWARE ENGINEER</a:t>
              </a:r>
            </a:p>
          </p:txBody>
        </p:sp>
      </p:grpSp>
      <p:sp>
        <p:nvSpPr>
          <p:cNvPr id="16" name="Title 5">
            <a:extLst>
              <a:ext uri="{FF2B5EF4-FFF2-40B4-BE49-F238E27FC236}">
                <a16:creationId xmlns:a16="http://schemas.microsoft.com/office/drawing/2014/main" id="{4C13C0E7-385B-47D6-900D-B5548F78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77" y="151132"/>
            <a:ext cx="8542020" cy="1045326"/>
          </a:xfrm>
        </p:spPr>
        <p:txBody>
          <a:bodyPr/>
          <a:lstStyle/>
          <a:p>
            <a:pPr algn="ctr"/>
            <a:r>
              <a:rPr lang="en-US" dirty="0"/>
              <a:t>Team Member Profiles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7F728A-A74E-49A7-885C-46B107A12806}"/>
              </a:ext>
            </a:extLst>
          </p:cNvPr>
          <p:cNvGrpSpPr/>
          <p:nvPr/>
        </p:nvGrpSpPr>
        <p:grpSpPr>
          <a:xfrm>
            <a:off x="5123894" y="2098431"/>
            <a:ext cx="3185202" cy="2056501"/>
            <a:chOff x="793696" y="1305592"/>
            <a:chExt cx="3249194" cy="2017644"/>
          </a:xfrm>
        </p:grpSpPr>
        <p:sp>
          <p:nvSpPr>
            <p:cNvPr id="20" name="Rounded Rectangle 54">
              <a:extLst>
                <a:ext uri="{FF2B5EF4-FFF2-40B4-BE49-F238E27FC236}">
                  <a16:creationId xmlns:a16="http://schemas.microsoft.com/office/drawing/2014/main" id="{C28C9D74-1F17-49C6-98B9-6129CAC76E16}"/>
                </a:ext>
              </a:extLst>
            </p:cNvPr>
            <p:cNvSpPr/>
            <p:nvPr/>
          </p:nvSpPr>
          <p:spPr>
            <a:xfrm>
              <a:off x="793696" y="1305592"/>
              <a:ext cx="3249194" cy="1911649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Animesh Banerjee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BANGALORE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Software Engineer | Music| Travelling |Cricket </a:t>
              </a: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173350B0-A7E3-4AC2-8A33-D8922AA57043}"/>
                </a:ext>
              </a:extLst>
            </p:cNvPr>
            <p:cNvSpPr txBox="1">
              <a:spLocks/>
            </p:cNvSpPr>
            <p:nvPr/>
          </p:nvSpPr>
          <p:spPr>
            <a:xfrm>
              <a:off x="1761350" y="3089385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SOFTWARE ENGINEER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C97390-6C9E-449E-87BD-E357F78F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73" y="1573867"/>
            <a:ext cx="1136633" cy="11366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80259-14F2-4061-9977-A0E164F50E4B}"/>
              </a:ext>
            </a:extLst>
          </p:cNvPr>
          <p:cNvGrpSpPr/>
          <p:nvPr/>
        </p:nvGrpSpPr>
        <p:grpSpPr>
          <a:xfrm>
            <a:off x="8705234" y="2155952"/>
            <a:ext cx="3387463" cy="2071264"/>
            <a:chOff x="4272819" y="1107670"/>
            <a:chExt cx="3455518" cy="2032129"/>
          </a:xfrm>
        </p:grpSpPr>
        <p:sp>
          <p:nvSpPr>
            <p:cNvPr id="25" name="Rounded Rectangle 54">
              <a:extLst>
                <a:ext uri="{FF2B5EF4-FFF2-40B4-BE49-F238E27FC236}">
                  <a16:creationId xmlns:a16="http://schemas.microsoft.com/office/drawing/2014/main" id="{36226366-8B41-41F8-B694-BE152B4E9D9E}"/>
                </a:ext>
              </a:extLst>
            </p:cNvPr>
            <p:cNvSpPr/>
            <p:nvPr/>
          </p:nvSpPr>
          <p:spPr>
            <a:xfrm>
              <a:off x="4272819" y="1107670"/>
              <a:ext cx="3249193" cy="201032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          Jyoti R Mohapatra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Hyderabad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Software Engineer | Travelling | Gardening </a:t>
              </a:r>
            </a:p>
          </p:txBody>
        </p:sp>
        <p:sp>
          <p:nvSpPr>
            <p:cNvPr id="24" name="Text Placeholder 4">
              <a:extLst>
                <a:ext uri="{FF2B5EF4-FFF2-40B4-BE49-F238E27FC236}">
                  <a16:creationId xmlns:a16="http://schemas.microsoft.com/office/drawing/2014/main" id="{B4DF72AC-67EB-49BA-B9E2-0330D5AC7EF2}"/>
                </a:ext>
              </a:extLst>
            </p:cNvPr>
            <p:cNvSpPr txBox="1">
              <a:spLocks/>
            </p:cNvSpPr>
            <p:nvPr/>
          </p:nvSpPr>
          <p:spPr>
            <a:xfrm>
              <a:off x="5605994" y="2905948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SOFTWARE ENGINEER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94C56F-31ED-4CD5-937B-4E8BB412DBA6}"/>
              </a:ext>
            </a:extLst>
          </p:cNvPr>
          <p:cNvGrpSpPr/>
          <p:nvPr/>
        </p:nvGrpSpPr>
        <p:grpSpPr>
          <a:xfrm>
            <a:off x="2286259" y="4601233"/>
            <a:ext cx="3443488" cy="2049037"/>
            <a:chOff x="-2610959" y="3717838"/>
            <a:chExt cx="3512669" cy="2010321"/>
          </a:xfrm>
        </p:grpSpPr>
        <p:sp>
          <p:nvSpPr>
            <p:cNvPr id="35" name="Rounded Rectangle 54">
              <a:extLst>
                <a:ext uri="{FF2B5EF4-FFF2-40B4-BE49-F238E27FC236}">
                  <a16:creationId xmlns:a16="http://schemas.microsoft.com/office/drawing/2014/main" id="{23B77E39-D386-4E56-9B5E-2B9B0EB88E58}"/>
                </a:ext>
              </a:extLst>
            </p:cNvPr>
            <p:cNvSpPr/>
            <p:nvPr/>
          </p:nvSpPr>
          <p:spPr>
            <a:xfrm>
              <a:off x="-2610959" y="3717838"/>
              <a:ext cx="3249194" cy="201032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Megha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Jain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Gurugram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Software Engineer | Music| Travelling |Cricket </a:t>
              </a: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90CC9246-C710-4BE5-8BFF-BE68F96A41FA}"/>
                </a:ext>
              </a:extLst>
            </p:cNvPr>
            <p:cNvSpPr txBox="1">
              <a:spLocks/>
            </p:cNvSpPr>
            <p:nvPr/>
          </p:nvSpPr>
          <p:spPr>
            <a:xfrm>
              <a:off x="-1220633" y="5447675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SOFTWARE ENGINEER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757895-7571-4C0A-B616-9EE54E2384B1}"/>
              </a:ext>
            </a:extLst>
          </p:cNvPr>
          <p:cNvGrpSpPr/>
          <p:nvPr/>
        </p:nvGrpSpPr>
        <p:grpSpPr>
          <a:xfrm>
            <a:off x="7418402" y="4603629"/>
            <a:ext cx="3367376" cy="2049037"/>
            <a:chOff x="2960136" y="3597064"/>
            <a:chExt cx="3435028" cy="2010321"/>
          </a:xfrm>
        </p:grpSpPr>
        <p:sp>
          <p:nvSpPr>
            <p:cNvPr id="40" name="Rounded Rectangle 54">
              <a:extLst>
                <a:ext uri="{FF2B5EF4-FFF2-40B4-BE49-F238E27FC236}">
                  <a16:creationId xmlns:a16="http://schemas.microsoft.com/office/drawing/2014/main" id="{86318399-5051-480C-A987-164018A1F616}"/>
                </a:ext>
              </a:extLst>
            </p:cNvPr>
            <p:cNvSpPr/>
            <p:nvPr/>
          </p:nvSpPr>
          <p:spPr>
            <a:xfrm>
              <a:off x="2960136" y="3597064"/>
              <a:ext cx="3249194" cy="201032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Ashish Patidar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Gurugram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Software Engineer | Cooking| Gardening </a:t>
              </a:r>
            </a:p>
          </p:txBody>
        </p:sp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9B3CD227-78F9-4E81-AF01-B1524614745A}"/>
                </a:ext>
              </a:extLst>
            </p:cNvPr>
            <p:cNvSpPr txBox="1">
              <a:spLocks/>
            </p:cNvSpPr>
            <p:nvPr/>
          </p:nvSpPr>
          <p:spPr>
            <a:xfrm>
              <a:off x="4272821" y="5343184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SOFTWARE ENGINEER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0F4227-44A5-4E46-98CC-D3C3F32E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57" y="4304497"/>
            <a:ext cx="1211290" cy="1005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47E70-3080-454B-B2B3-3C29BE5A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67" y="1297493"/>
            <a:ext cx="1291514" cy="1630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CEC97-9395-4B7A-9BE5-C82E977FA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968" y="4304497"/>
            <a:ext cx="1211290" cy="1005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335406-11F7-4E21-893C-CD3760D3D9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88862" y="1595099"/>
            <a:ext cx="999047" cy="11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4C13C0E7-385B-47D6-900D-B5548F78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485" y="-65300"/>
            <a:ext cx="8542020" cy="1045326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25" name="Rounded Rectangle 54">
            <a:extLst>
              <a:ext uri="{FF2B5EF4-FFF2-40B4-BE49-F238E27FC236}">
                <a16:creationId xmlns:a16="http://schemas.microsoft.com/office/drawing/2014/main" id="{36226366-8B41-41F8-B694-BE152B4E9D9E}"/>
              </a:ext>
            </a:extLst>
          </p:cNvPr>
          <p:cNvSpPr/>
          <p:nvPr/>
        </p:nvSpPr>
        <p:spPr>
          <a:xfrm>
            <a:off x="198541" y="1379963"/>
            <a:ext cx="11836441" cy="4965419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Health Care industry exposure is limited to few developers, limits development capability.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 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Existing Old Healthcare Data Standards are very complex.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D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ifficult for the developer to develop applications.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Restricts Open Source Developments &amp; Hold on Personal HealthCare Data.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FHIR Standards enables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quick understanding yet confusing.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N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ot understood by non-functional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devs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 due to complex structure.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4C13C0E7-385B-47D6-900D-B5548F78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994" y="-10045"/>
            <a:ext cx="10291460" cy="104532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What problem does our project solves!</a:t>
            </a:r>
          </a:p>
        </p:txBody>
      </p:sp>
      <p:sp>
        <p:nvSpPr>
          <p:cNvPr id="25" name="Rounded Rectangle 54">
            <a:extLst>
              <a:ext uri="{FF2B5EF4-FFF2-40B4-BE49-F238E27FC236}">
                <a16:creationId xmlns:a16="http://schemas.microsoft.com/office/drawing/2014/main" id="{36226366-8B41-41F8-B694-BE152B4E9D9E}"/>
              </a:ext>
            </a:extLst>
          </p:cNvPr>
          <p:cNvSpPr/>
          <p:nvPr/>
        </p:nvSpPr>
        <p:spPr>
          <a:xfrm>
            <a:off x="198541" y="1379963"/>
            <a:ext cx="11836441" cy="507625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Better understanding of Healthcare architecture [without compromising abstraction].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 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End to End Understanding of FHIR Standards.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Enables end user to have better hold and functionalities of HealthCare Data.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Quick understanding relations and structures of HC data according to FHIR Standards.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Opens up pathway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for Open Source Contributors.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Helps in booming HealthCare's IT industry.</a:t>
            </a:r>
          </a:p>
        </p:txBody>
      </p:sp>
    </p:spTree>
    <p:extLst>
      <p:ext uri="{BB962C8B-B14F-4D97-AF65-F5344CB8AC3E}">
        <p14:creationId xmlns:p14="http://schemas.microsoft.com/office/powerpoint/2010/main" val="316373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4C13C0E7-385B-47D6-900D-B5548F78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350" y="-220713"/>
            <a:ext cx="8542020" cy="104532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Generalized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D83AC-4056-401B-AAD1-77DCEF883D1D}"/>
              </a:ext>
            </a:extLst>
          </p:cNvPr>
          <p:cNvSpPr/>
          <p:nvPr/>
        </p:nvSpPr>
        <p:spPr>
          <a:xfrm>
            <a:off x="535710" y="2087420"/>
            <a:ext cx="2179782" cy="22813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Application</a:t>
            </a:r>
          </a:p>
          <a:p>
            <a:pPr algn="ctr"/>
            <a:r>
              <a:rPr lang="en-US" dirty="0"/>
              <a:t>[Mobile/Web App]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28EC0-AD6C-4A19-BC27-E5855E40DA43}"/>
              </a:ext>
            </a:extLst>
          </p:cNvPr>
          <p:cNvSpPr/>
          <p:nvPr/>
        </p:nvSpPr>
        <p:spPr>
          <a:xfrm>
            <a:off x="5006109" y="946729"/>
            <a:ext cx="2179782" cy="22813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FHIR Server</a:t>
            </a:r>
          </a:p>
          <a:p>
            <a:pPr algn="ctr"/>
            <a:r>
              <a:rPr lang="en-US" dirty="0"/>
              <a:t>[Custom Build according to organizational standards]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EA0942-3AA1-499F-A916-3060179E16D7}"/>
              </a:ext>
            </a:extLst>
          </p:cNvPr>
          <p:cNvSpPr/>
          <p:nvPr/>
        </p:nvSpPr>
        <p:spPr>
          <a:xfrm>
            <a:off x="5006109" y="4385650"/>
            <a:ext cx="2179782" cy="766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</a:t>
            </a:r>
            <a:br>
              <a:rPr lang="en-US" dirty="0"/>
            </a:br>
            <a:r>
              <a:rPr lang="en-US" dirty="0"/>
              <a:t>Database</a:t>
            </a:r>
          </a:p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562DDC-4612-44C4-BD58-74AE2549F3D0}"/>
              </a:ext>
            </a:extLst>
          </p:cNvPr>
          <p:cNvSpPr/>
          <p:nvPr/>
        </p:nvSpPr>
        <p:spPr>
          <a:xfrm>
            <a:off x="9650397" y="1147617"/>
            <a:ext cx="2179782" cy="4828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Databases</a:t>
            </a:r>
          </a:p>
          <a:p>
            <a:pPr algn="ctr"/>
            <a:r>
              <a:rPr lang="en-US" dirty="0"/>
              <a:t>[In Case of Organizations using Legacy Structure]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0F09F-C8D5-414C-8C72-19180275C3CD}"/>
              </a:ext>
            </a:extLst>
          </p:cNvPr>
          <p:cNvCxnSpPr>
            <a:stCxn id="2" idx="3"/>
            <a:endCxn id="27" idx="1"/>
          </p:cNvCxnSpPr>
          <p:nvPr/>
        </p:nvCxnSpPr>
        <p:spPr>
          <a:xfrm flipV="1">
            <a:off x="2715492" y="2087420"/>
            <a:ext cx="2290617" cy="114069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28E629-DD13-40AE-99AF-4DA8619A1821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V="1">
            <a:off x="6096000" y="3228111"/>
            <a:ext cx="0" cy="11575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8500FA7-314F-4AC3-8B28-82FF54344D22}"/>
              </a:ext>
            </a:extLst>
          </p:cNvPr>
          <p:cNvSpPr/>
          <p:nvPr/>
        </p:nvSpPr>
        <p:spPr>
          <a:xfrm>
            <a:off x="4641203" y="3561771"/>
            <a:ext cx="30389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 API/Connectors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9B49EC-A61E-4326-8530-B87F8756C108}"/>
              </a:ext>
            </a:extLst>
          </p:cNvPr>
          <p:cNvSpPr/>
          <p:nvPr/>
        </p:nvSpPr>
        <p:spPr>
          <a:xfrm>
            <a:off x="3438634" y="2856731"/>
            <a:ext cx="13007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REST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79E620-600E-484E-BFCB-7D882552E145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185891" y="3561772"/>
            <a:ext cx="2464506" cy="120708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C18BB30-A52E-4B5E-A965-0CD7BDFB5A81}"/>
              </a:ext>
            </a:extLst>
          </p:cNvPr>
          <p:cNvSpPr/>
          <p:nvPr/>
        </p:nvSpPr>
        <p:spPr>
          <a:xfrm>
            <a:off x="7470615" y="4368802"/>
            <a:ext cx="21797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Middleware to Sync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F7D222-10F2-49EE-B8AC-C4E55F2AC21E}"/>
              </a:ext>
            </a:extLst>
          </p:cNvPr>
          <p:cNvSpPr/>
          <p:nvPr/>
        </p:nvSpPr>
        <p:spPr>
          <a:xfrm>
            <a:off x="325677" y="5384798"/>
            <a:ext cx="2687782" cy="591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Scope: Open Source Devs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4FE9D8-B34C-4263-9196-F847EE49888E}"/>
              </a:ext>
            </a:extLst>
          </p:cNvPr>
          <p:cNvSpPr/>
          <p:nvPr/>
        </p:nvSpPr>
        <p:spPr>
          <a:xfrm>
            <a:off x="314430" y="6094900"/>
            <a:ext cx="2687782" cy="591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Scope: Organization</a:t>
            </a:r>
            <a:endParaRPr lang="en-IN" dirty="0"/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98BD8327-E0CD-4639-A619-2D37B8E8D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852" y="2087420"/>
            <a:ext cx="733498" cy="73349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5F3E21B-66DB-4C4A-9CDF-BF17861869A1}"/>
              </a:ext>
            </a:extLst>
          </p:cNvPr>
          <p:cNvSpPr/>
          <p:nvPr/>
        </p:nvSpPr>
        <p:spPr>
          <a:xfrm>
            <a:off x="1079979" y="1625755"/>
            <a:ext cx="13007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REST API</a:t>
            </a:r>
          </a:p>
        </p:txBody>
      </p:sp>
      <p:pic>
        <p:nvPicPr>
          <p:cNvPr id="47" name="Graphic 46" descr="Database">
            <a:extLst>
              <a:ext uri="{FF2B5EF4-FFF2-40B4-BE49-F238E27FC236}">
                <a16:creationId xmlns:a16="http://schemas.microsoft.com/office/drawing/2014/main" id="{09C07991-422D-4F73-8323-26CC9215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7735" y="5795268"/>
            <a:ext cx="591128" cy="591128"/>
          </a:xfrm>
          <a:prstGeom prst="rect">
            <a:avLst/>
          </a:prstGeom>
        </p:spPr>
      </p:pic>
      <p:pic>
        <p:nvPicPr>
          <p:cNvPr id="49" name="Graphic 48" descr="Network">
            <a:extLst>
              <a:ext uri="{FF2B5EF4-FFF2-40B4-BE49-F238E27FC236}">
                <a16:creationId xmlns:a16="http://schemas.microsoft.com/office/drawing/2014/main" id="{B553BABA-7BB4-406F-BD4D-9E476754F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802" y="5107920"/>
            <a:ext cx="749899" cy="749899"/>
          </a:xfrm>
          <a:prstGeom prst="rect">
            <a:avLst/>
          </a:prstGeom>
        </p:spPr>
      </p:pic>
      <p:pic>
        <p:nvPicPr>
          <p:cNvPr id="56" name="Graphic 55" descr="Database">
            <a:extLst>
              <a:ext uri="{FF2B5EF4-FFF2-40B4-BE49-F238E27FC236}">
                <a16:creationId xmlns:a16="http://schemas.microsoft.com/office/drawing/2014/main" id="{73BF5672-5373-4E32-AE64-527D67A5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573" y="5795268"/>
            <a:ext cx="591128" cy="591128"/>
          </a:xfrm>
          <a:prstGeom prst="rect">
            <a:avLst/>
          </a:prstGeom>
        </p:spPr>
      </p:pic>
      <p:pic>
        <p:nvPicPr>
          <p:cNvPr id="57" name="Graphic 56" descr="Database">
            <a:extLst>
              <a:ext uri="{FF2B5EF4-FFF2-40B4-BE49-F238E27FC236}">
                <a16:creationId xmlns:a16="http://schemas.microsoft.com/office/drawing/2014/main" id="{567854BE-FE7C-41B7-B943-989581B53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3009" y="6220033"/>
            <a:ext cx="591128" cy="5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9499E6-DDE8-40B7-B7FA-B560B35CB698}"/>
              </a:ext>
            </a:extLst>
          </p:cNvPr>
          <p:cNvSpPr/>
          <p:nvPr/>
        </p:nvSpPr>
        <p:spPr>
          <a:xfrm>
            <a:off x="381818" y="2089584"/>
            <a:ext cx="2825393" cy="279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End User</a:t>
            </a:r>
          </a:p>
          <a:p>
            <a:pPr algn="ctr"/>
            <a:r>
              <a:rPr lang="en-US" dirty="0"/>
              <a:t>Tech: </a:t>
            </a:r>
            <a:r>
              <a:rPr lang="en-US" dirty="0" err="1"/>
              <a:t>ReactJs</a:t>
            </a:r>
            <a:endParaRPr lang="en-US" dirty="0"/>
          </a:p>
          <a:p>
            <a:pPr algn="ctr"/>
            <a:r>
              <a:rPr lang="en-US" dirty="0"/>
              <a:t>Hosted On: Azure App Services</a:t>
            </a:r>
          </a:p>
          <a:p>
            <a:pPr algn="ctr"/>
            <a:endParaRPr lang="en-US" dirty="0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1EA89E5D-E193-43C1-8DFE-CDD95AC9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51" y="2357351"/>
            <a:ext cx="914400" cy="914400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E6AC3023-B599-4CA0-A0F9-E53DC4610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5748" y="2173100"/>
            <a:ext cx="1273994" cy="12174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85586-0C36-469D-99A2-E25D28B73503}"/>
              </a:ext>
            </a:extLst>
          </p:cNvPr>
          <p:cNvSpPr/>
          <p:nvPr/>
        </p:nvSpPr>
        <p:spPr>
          <a:xfrm>
            <a:off x="803564" y="5167578"/>
            <a:ext cx="1972638" cy="318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FrontEnd</a:t>
            </a:r>
            <a:endParaRPr lang="en-US" dirty="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76F4F6EF-9027-40BF-80BA-80773BF8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2630" y="5505125"/>
            <a:ext cx="914400" cy="914400"/>
          </a:xfrm>
          <a:prstGeom prst="rect">
            <a:avLst/>
          </a:prstGeom>
        </p:spPr>
      </p:pic>
      <p:pic>
        <p:nvPicPr>
          <p:cNvPr id="98" name="Graphic 97" descr="Database">
            <a:extLst>
              <a:ext uri="{FF2B5EF4-FFF2-40B4-BE49-F238E27FC236}">
                <a16:creationId xmlns:a16="http://schemas.microsoft.com/office/drawing/2014/main" id="{CB4BFB28-7C1F-4C36-AC7F-DFB1FE7D4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1891" y="5916992"/>
            <a:ext cx="914400" cy="914400"/>
          </a:xfrm>
          <a:prstGeom prst="rect">
            <a:avLst/>
          </a:prstGeom>
        </p:spPr>
      </p:pic>
      <p:pic>
        <p:nvPicPr>
          <p:cNvPr id="99" name="Graphic 98" descr="Database">
            <a:extLst>
              <a:ext uri="{FF2B5EF4-FFF2-40B4-BE49-F238E27FC236}">
                <a16:creationId xmlns:a16="http://schemas.microsoft.com/office/drawing/2014/main" id="{6F943D2F-622F-45EF-9F89-64C977BD5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943" y="5588334"/>
            <a:ext cx="914400" cy="914400"/>
          </a:xfrm>
          <a:prstGeom prst="rect">
            <a:avLst/>
          </a:prstGeom>
        </p:spPr>
      </p:pic>
      <p:pic>
        <p:nvPicPr>
          <p:cNvPr id="100" name="Graphic 99" descr="Network">
            <a:extLst>
              <a:ext uri="{FF2B5EF4-FFF2-40B4-BE49-F238E27FC236}">
                <a16:creationId xmlns:a16="http://schemas.microsoft.com/office/drawing/2014/main" id="{2DA1922F-76B5-4392-9C2F-3EA805CCF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0796" y="5033321"/>
            <a:ext cx="914400" cy="9144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52F46D0-4A86-4336-A52E-815EBFE40A0A}"/>
              </a:ext>
            </a:extLst>
          </p:cNvPr>
          <p:cNvSpPr/>
          <p:nvPr/>
        </p:nvSpPr>
        <p:spPr>
          <a:xfrm>
            <a:off x="6096000" y="1005143"/>
            <a:ext cx="5588001" cy="54975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Cloud Compute Instances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0CA987D-91C6-498F-ACB0-61AD8CA172D3}"/>
              </a:ext>
            </a:extLst>
          </p:cNvPr>
          <p:cNvSpPr/>
          <p:nvPr/>
        </p:nvSpPr>
        <p:spPr>
          <a:xfrm>
            <a:off x="6939571" y="2377989"/>
            <a:ext cx="3354918" cy="695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Django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CB9ACCF-69D9-4735-97D7-CBF570837671}"/>
              </a:ext>
            </a:extLst>
          </p:cNvPr>
          <p:cNvSpPr/>
          <p:nvPr/>
        </p:nvSpPr>
        <p:spPr>
          <a:xfrm>
            <a:off x="6939571" y="4284856"/>
            <a:ext cx="3354918" cy="793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TigerGraph</a:t>
            </a:r>
            <a:endParaRPr lang="en-US" dirty="0"/>
          </a:p>
        </p:txBody>
      </p:sp>
      <p:pic>
        <p:nvPicPr>
          <p:cNvPr id="118" name="Graphic 117" descr="Processor">
            <a:extLst>
              <a:ext uri="{FF2B5EF4-FFF2-40B4-BE49-F238E27FC236}">
                <a16:creationId xmlns:a16="http://schemas.microsoft.com/office/drawing/2014/main" id="{FA804A36-6073-4557-9188-8A303021F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3586" y="1064037"/>
            <a:ext cx="1000415" cy="10004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70F0DD-14C8-4332-A809-D1E8EC3EBBAD}"/>
              </a:ext>
            </a:extLst>
          </p:cNvPr>
          <p:cNvCxnSpPr>
            <a:stCxn id="3" idx="3"/>
          </p:cNvCxnSpPr>
          <p:nvPr/>
        </p:nvCxnSpPr>
        <p:spPr>
          <a:xfrm flipV="1">
            <a:off x="3207211" y="2706255"/>
            <a:ext cx="3732360" cy="77900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8ADBB-E0F7-4C08-8C6A-EAB638CF6BCC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 flipV="1">
            <a:off x="8617030" y="3073710"/>
            <a:ext cx="2" cy="121114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5">
            <a:extLst>
              <a:ext uri="{FF2B5EF4-FFF2-40B4-BE49-F238E27FC236}">
                <a16:creationId xmlns:a16="http://schemas.microsoft.com/office/drawing/2014/main" id="{2E4B659F-1527-4E12-9EEA-E6D67C042821}"/>
              </a:ext>
            </a:extLst>
          </p:cNvPr>
          <p:cNvSpPr txBox="1">
            <a:spLocks/>
          </p:cNvSpPr>
          <p:nvPr/>
        </p:nvSpPr>
        <p:spPr>
          <a:xfrm>
            <a:off x="1964641" y="147363"/>
            <a:ext cx="8542020" cy="10453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OUR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7091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120CA7-F4AF-44F6-8506-D05552DE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3" y="0"/>
            <a:ext cx="1109287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AC1FE7-8958-45E5-BE1F-F35E3306A04D}"/>
              </a:ext>
            </a:extLst>
          </p:cNvPr>
          <p:cNvSpPr/>
          <p:nvPr/>
        </p:nvSpPr>
        <p:spPr>
          <a:xfrm>
            <a:off x="626724" y="431515"/>
            <a:ext cx="2219218" cy="5753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Suggested Graph Structure</a:t>
            </a:r>
          </a:p>
        </p:txBody>
      </p:sp>
    </p:spTree>
    <p:extLst>
      <p:ext uri="{BB962C8B-B14F-4D97-AF65-F5344CB8AC3E}">
        <p14:creationId xmlns:p14="http://schemas.microsoft.com/office/powerpoint/2010/main" val="32406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52A7233-D1B6-487D-8C56-4B5C7E02CB3B}"/>
              </a:ext>
            </a:extLst>
          </p:cNvPr>
          <p:cNvSpPr txBox="1">
            <a:spLocks/>
          </p:cNvSpPr>
          <p:nvPr/>
        </p:nvSpPr>
        <p:spPr>
          <a:xfrm>
            <a:off x="1909223" y="563000"/>
            <a:ext cx="8542020" cy="10453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Data SOURCE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C4EE4EE-CE75-42E4-BF73-B9236E52CDFC}"/>
              </a:ext>
            </a:extLst>
          </p:cNvPr>
          <p:cNvSpPr txBox="1">
            <a:spLocks/>
          </p:cNvSpPr>
          <p:nvPr/>
        </p:nvSpPr>
        <p:spPr>
          <a:xfrm>
            <a:off x="1824990" y="2128563"/>
            <a:ext cx="8542020" cy="10453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https://synthetichealth.github.io/synthea/</a:t>
            </a:r>
          </a:p>
        </p:txBody>
      </p:sp>
    </p:spTree>
    <p:extLst>
      <p:ext uri="{BB962C8B-B14F-4D97-AF65-F5344CB8AC3E}">
        <p14:creationId xmlns:p14="http://schemas.microsoft.com/office/powerpoint/2010/main" val="161148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C4EE4EE-CE75-42E4-BF73-B9236E52CDFC}"/>
              </a:ext>
            </a:extLst>
          </p:cNvPr>
          <p:cNvSpPr txBox="1">
            <a:spLocks/>
          </p:cNvSpPr>
          <p:nvPr/>
        </p:nvSpPr>
        <p:spPr>
          <a:xfrm>
            <a:off x="1824990" y="2383674"/>
            <a:ext cx="8542020" cy="10453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383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34829978D304990F7FA22F520BFAB" ma:contentTypeVersion="12" ma:contentTypeDescription="Create a new document." ma:contentTypeScope="" ma:versionID="a0e1cb9df1c7f18297b129c936be0f18">
  <xsd:schema xmlns:xsd="http://www.w3.org/2001/XMLSchema" xmlns:xs="http://www.w3.org/2001/XMLSchema" xmlns:p="http://schemas.microsoft.com/office/2006/metadata/properties" xmlns:ns2="c85ca5d0-e066-4649-92bd-c0ed5ca17023" xmlns:ns3="b557f792-c62b-4bda-b579-7e9f150242fa" targetNamespace="http://schemas.microsoft.com/office/2006/metadata/properties" ma:root="true" ma:fieldsID="fd8549d0191f6c3667eba47a15a24c2f" ns2:_="" ns3:_="">
    <xsd:import namespace="c85ca5d0-e066-4649-92bd-c0ed5ca17023"/>
    <xsd:import namespace="b557f792-c62b-4bda-b579-7e9f150242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ca5d0-e066-4649-92bd-c0ed5ca17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7f792-c62b-4bda-b579-7e9f150242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7D2BED-8584-403E-B0D3-989B74D837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9D48B7-15E4-49FF-A687-9379E9A86294}">
  <ds:schemaRefs>
    <ds:schemaRef ds:uri="b557f792-c62b-4bda-b579-7e9f150242fa"/>
    <ds:schemaRef ds:uri="c85ca5d0-e066-4649-92bd-c0ed5ca17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9B5E4B-5371-42CC-8B3D-69841C2FCF0E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b557f792-c62b-4bda-b579-7e9f150242fa"/>
    <ds:schemaRef ds:uri="c85ca5d0-e066-4649-92bd-c0ed5ca1702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414</TotalTime>
  <Words>292</Words>
  <Application>Microsoft Office PowerPoint</Application>
  <PresentationFormat>Widescreen</PresentationFormat>
  <Paragraphs>102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Franklin Gothic Medium</vt:lpstr>
      <vt:lpstr>Segoe UI</vt:lpstr>
      <vt:lpstr>Wingdings</vt:lpstr>
      <vt:lpstr>Celestial</vt:lpstr>
      <vt:lpstr>Team MoRNINGSTARS</vt:lpstr>
      <vt:lpstr>Team Member Profiles</vt:lpstr>
      <vt:lpstr>Problem statement</vt:lpstr>
      <vt:lpstr>What problem does our project solves!</vt:lpstr>
      <vt:lpstr>Generalized Architecture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Virtual Global Hackathon</dc:title>
  <dc:creator>Wacker, Aaron C</dc:creator>
  <cp:lastModifiedBy>Jyoti Ranjan</cp:lastModifiedBy>
  <cp:revision>24</cp:revision>
  <dcterms:created xsi:type="dcterms:W3CDTF">2020-07-28T00:06:20Z</dcterms:created>
  <dcterms:modified xsi:type="dcterms:W3CDTF">2021-08-06T21:40:46Z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0x01010075E34829978D304990F7FA22F520BFAB</vt:lpwstr>
  </property>
</Properties>
</file>